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3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9144000" cy="5143500" type="screen16x9"/>
  <p:notesSz cx="6858000" cy="9144000"/>
  <p:embeddedFontLst>
    <p:embeddedFont>
      <p:font typeface="Lato" panose="020B0604020202020204" pitchFamily="34" charset="0"/>
      <p:regular r:id="rId9"/>
      <p:bold r:id="rId10"/>
      <p:italic r:id="rId11"/>
      <p:boldItalic r:id="rId12"/>
    </p:embeddedFont>
    <p:embeddedFont>
      <p:font typeface="Montserrat" panose="020B0604020202020204" pitchFamily="2" charset="0"/>
      <p:regular r:id="rId13"/>
      <p:bold r:id="rId14"/>
      <p:italic r:id="rId15"/>
      <p:boldItalic r:id="rId1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20" d="100"/>
          <a:sy n="120" d="100"/>
        </p:scale>
        <p:origin x="144" y="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5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8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10" Type="http://schemas.openxmlformats.org/officeDocument/2006/relationships/font" Target="fonts/font2.fntdata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f87997393_0_8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1f87997393_0_8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f87997393_0_12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1f87997393_0_12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f87997393_0_8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1f87997393_0_8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1f87997393_0_1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1f87997393_0_12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f87997393_0_15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1f87997393_0_15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 descr="offset_comp_406605.jpg"/>
          <p:cNvPicPr preferRelativeResize="0"/>
          <p:nvPr/>
        </p:nvPicPr>
        <p:blipFill rotWithShape="1">
          <a:blip r:embed="rId2">
            <a:alphaModFix amt="66000"/>
          </a:blip>
          <a:srcRect l="20991" t="2690" r="40112" b="39565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id="11" name="Google Shape;11;p2" descr="offset_comp_342327_edtied.jpg"/>
          <p:cNvPicPr preferRelativeResize="0"/>
          <p:nvPr/>
        </p:nvPicPr>
        <p:blipFill rotWithShape="1">
          <a:blip r:embed="rId3">
            <a:alphaModFix amt="31000"/>
          </a:blip>
          <a:srcRect l="14009" t="35833" r="43289" b="11297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11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11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11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9" name="Google Shape;159;p11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12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12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12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9" name="Google Shape;169;p12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70" name="Google Shape;170;p12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71" name="Google Shape;171;p12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72" name="Google Shape;172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7" name="Google Shape;177;p13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78" name="Google Shape;178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  <p:sp>
        <p:nvSpPr>
          <p:cNvPr id="179" name="Google Shape;179;p13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13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13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13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3" name="Google Shape;203;p14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05" name="Google Shape;205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  <p:sp>
        <p:nvSpPr>
          <p:cNvPr id="206" name="Google Shape;206;p14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14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14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14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3">
  <p:cSld name="TITLE_AND_BODY_1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16" descr="offset_comp_343059.jpg"/>
          <p:cNvPicPr preferRelativeResize="0"/>
          <p:nvPr/>
        </p:nvPicPr>
        <p:blipFill rotWithShape="1">
          <a:blip r:embed="rId2">
            <a:alphaModFix amt="80000"/>
          </a:blip>
          <a:srcRect l="30474" t="11955" r="30474" b="25870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name="adj" fmla="val 50343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15" name="Google Shape;215;p16"/>
          <p:cNvSpPr txBox="1">
            <a:spLocks noGrp="1"/>
          </p:cNvSpPr>
          <p:nvPr>
            <p:ph type="body" idx="1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16" name="Google Shape;216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  <p:sp>
        <p:nvSpPr>
          <p:cNvPr id="217" name="Google Shape;217;p16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16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16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16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" name="Google Shape;37;p3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  <p:sp>
        <p:nvSpPr>
          <p:cNvPr id="39" name="Google Shape;39;p3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3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3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3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C">
  <p:cSld name="SECTION_HEADER_1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" name="Google Shape;63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  <p:sp>
        <p:nvSpPr>
          <p:cNvPr id="64" name="Google Shape;64;p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5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5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5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" name="Google Shape;73;p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4" name="Google Shape;74;p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75" name="Google Shape;7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1">
  <p:cSld name="TITLE_AND_BODY_2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>
            <a:spLocks noGrp="1"/>
          </p:cNvSpPr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6"/>
          <p:cNvSpPr txBox="1">
            <a:spLocks noGrp="1"/>
          </p:cNvSpPr>
          <p:nvPr>
            <p:ph type="body" idx="1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0" name="Google Shape;80;p6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6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6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6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" name="Google Shape;87;p6"/>
          <p:cNvSpPr txBox="1">
            <a:spLocks noGrp="1"/>
          </p:cNvSpPr>
          <p:nvPr>
            <p:ph type="title" idx="2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8" name="Google Shape;88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2">
  <p:cSld name="TITLE_AND_BODY_2_1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>
            <a:spLocks noGrp="1"/>
          </p:cNvSpPr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7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7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7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7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" name="Google Shape;99;p7"/>
          <p:cNvSpPr txBox="1">
            <a:spLocks noGrp="1"/>
          </p:cNvSpPr>
          <p:nvPr>
            <p:ph type="title" idx="2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00" name="Google Shape;10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  <p:sp>
        <p:nvSpPr>
          <p:cNvPr id="101" name="Google Shape;101;p7"/>
          <p:cNvSpPr txBox="1">
            <a:spLocks noGrp="1"/>
          </p:cNvSpPr>
          <p:nvPr>
            <p:ph type="body" idx="1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8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8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8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0" name="Google Shape;110;p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1" name="Google Shape;111;p8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2" name="Google Shape;112;p8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3" name="Google Shape;113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9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9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9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2" name="Google Shape;122;p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23" name="Google Shape;123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10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10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10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2" name="Google Shape;132;p1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3" name="Google Shape;133;p10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34" name="Google Shape;13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Smart Irrigation System</a:t>
            </a:r>
            <a:endParaRPr/>
          </a:p>
        </p:txBody>
      </p:sp>
      <p:sp>
        <p:nvSpPr>
          <p:cNvPr id="229" name="Google Shape;229;p17"/>
          <p:cNvSpPr txBox="1">
            <a:spLocks noGrp="1"/>
          </p:cNvSpPr>
          <p:nvPr>
            <p:ph type="subTitle" idx="1"/>
          </p:nvPr>
        </p:nvSpPr>
        <p:spPr>
          <a:xfrm>
            <a:off x="4822950" y="3924925"/>
            <a:ext cx="41994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Embedded Software for the Internet of Things project</a:t>
            </a:r>
            <a:endParaRPr/>
          </a:p>
        </p:txBody>
      </p:sp>
      <p:sp>
        <p:nvSpPr>
          <p:cNvPr id="230" name="Google Shape;230;p17"/>
          <p:cNvSpPr txBox="1"/>
          <p:nvPr/>
        </p:nvSpPr>
        <p:spPr>
          <a:xfrm>
            <a:off x="6893550" y="2943300"/>
            <a:ext cx="1661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Stefano Sacchet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Matteo Mascherin</a:t>
            </a:r>
            <a:br>
              <a:rPr lang="it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it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Lorenzo Dongili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1" name="Google Shape;231;p17"/>
          <p:cNvSpPr/>
          <p:nvPr/>
        </p:nvSpPr>
        <p:spPr>
          <a:xfrm>
            <a:off x="2993700" y="36413"/>
            <a:ext cx="1661100" cy="1661100"/>
          </a:xfrm>
          <a:prstGeom prst="ellipse">
            <a:avLst/>
          </a:prstGeom>
          <a:solidFill>
            <a:srgbClr val="328BCD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32" name="Google Shape;23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57275" y="0"/>
            <a:ext cx="1733925" cy="173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58175" y="475225"/>
            <a:ext cx="1566950" cy="783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3200"/>
              <a:t>Problem Statement</a:t>
            </a:r>
            <a:endParaRPr sz="3200"/>
          </a:p>
        </p:txBody>
      </p:sp>
      <p:sp>
        <p:nvSpPr>
          <p:cNvPr id="239" name="Google Shape;239;p18"/>
          <p:cNvSpPr txBox="1">
            <a:spLocks noGrp="1"/>
          </p:cNvSpPr>
          <p:nvPr>
            <p:ph type="body" idx="1"/>
          </p:nvPr>
        </p:nvSpPr>
        <p:spPr>
          <a:xfrm>
            <a:off x="4018025" y="1567550"/>
            <a:ext cx="4842900" cy="2302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it" sz="2000"/>
              <a:t>Automatic offline </a:t>
            </a:r>
            <a:r>
              <a:rPr lang="it" sz="2000" b="1"/>
              <a:t>irrigation system</a:t>
            </a:r>
            <a:endParaRPr sz="2000" b="1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it" sz="2000" b="1"/>
              <a:t>Real time data</a:t>
            </a:r>
            <a:r>
              <a:rPr lang="it" sz="2000"/>
              <a:t> from sensors</a:t>
            </a: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it" sz="2000"/>
              <a:t>Internet of Things expansion to store data in a database</a:t>
            </a: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it" sz="2000" b="1"/>
              <a:t>Telegram Bot </a:t>
            </a:r>
            <a:r>
              <a:rPr lang="it" sz="2000"/>
              <a:t>to have an online and wireless control on the system</a:t>
            </a:r>
            <a:endParaRPr sz="2000"/>
          </a:p>
        </p:txBody>
      </p:sp>
      <p:sp>
        <p:nvSpPr>
          <p:cNvPr id="240" name="Google Shape;240;p18"/>
          <p:cNvSpPr txBox="1"/>
          <p:nvPr/>
        </p:nvSpPr>
        <p:spPr>
          <a:xfrm>
            <a:off x="1506200" y="993450"/>
            <a:ext cx="38778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What the project aim at?</a:t>
            </a:r>
            <a:endParaRPr sz="16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9"/>
          <p:cNvSpPr txBox="1">
            <a:spLocks noGrp="1"/>
          </p:cNvSpPr>
          <p:nvPr>
            <p:ph type="title" idx="2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2200"/>
              <a:t>Working Scheme</a:t>
            </a:r>
            <a:endParaRPr sz="2200"/>
          </a:p>
        </p:txBody>
      </p:sp>
      <p:sp>
        <p:nvSpPr>
          <p:cNvPr id="246" name="Google Shape;246;p19"/>
          <p:cNvSpPr txBox="1">
            <a:spLocks noGrp="1"/>
          </p:cNvSpPr>
          <p:nvPr>
            <p:ph type="title"/>
          </p:nvPr>
        </p:nvSpPr>
        <p:spPr>
          <a:xfrm>
            <a:off x="265650" y="1622102"/>
            <a:ext cx="2844900" cy="210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User interaction:</a:t>
            </a:r>
            <a:endParaRPr/>
          </a:p>
          <a:p>
            <a:pPr marL="457200" lvl="0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</a:pPr>
            <a:r>
              <a:rPr lang="it" sz="1200" b="1"/>
              <a:t>Offline</a:t>
            </a:r>
            <a:r>
              <a:rPr lang="it" sz="1200"/>
              <a:t>, using Boosterpack controller</a:t>
            </a:r>
            <a:endParaRPr sz="1200"/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it" sz="1200" b="1"/>
              <a:t>Remotely</a:t>
            </a:r>
            <a:r>
              <a:rPr lang="it" sz="1200"/>
              <a:t>, using Telegram bot</a:t>
            </a:r>
            <a:endParaRPr sz="1200"/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it" sz="1200" b="1"/>
              <a:t>Automatic mode</a:t>
            </a:r>
            <a:r>
              <a:rPr lang="it" sz="1200"/>
              <a:t>: the user lets the system working autonomously based on sensor values.</a:t>
            </a:r>
            <a:endParaRPr sz="1200"/>
          </a:p>
        </p:txBody>
      </p:sp>
      <p:sp>
        <p:nvSpPr>
          <p:cNvPr id="247" name="Google Shape;247;p19"/>
          <p:cNvSpPr txBox="1">
            <a:spLocks noGrp="1"/>
          </p:cNvSpPr>
          <p:nvPr>
            <p:ph type="body" idx="1"/>
          </p:nvPr>
        </p:nvSpPr>
        <p:spPr>
          <a:xfrm>
            <a:off x="6299100" y="1622100"/>
            <a:ext cx="2844900" cy="17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 dirty="0">
                <a:latin typeface="Montserrat"/>
                <a:ea typeface="Montserrat"/>
                <a:cs typeface="Montserrat"/>
                <a:sym typeface="Montserrat"/>
              </a:rPr>
              <a:t>Hardware used:</a:t>
            </a:r>
            <a:endParaRPr sz="1800" dirty="0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04800" algn="l" rtl="0">
              <a:spcBef>
                <a:spcPts val="1600"/>
              </a:spcBef>
              <a:spcAft>
                <a:spcPts val="0"/>
              </a:spcAft>
              <a:buSzPts val="1200"/>
              <a:buFont typeface="Montserrat"/>
              <a:buChar char="●"/>
            </a:pPr>
            <a:r>
              <a:rPr lang="it" sz="1200" b="1" dirty="0">
                <a:latin typeface="Montserrat"/>
                <a:ea typeface="Montserrat"/>
                <a:cs typeface="Montserrat"/>
                <a:sym typeface="Montserrat"/>
              </a:rPr>
              <a:t>MSP432</a:t>
            </a:r>
            <a:r>
              <a:rPr lang="it" sz="1200" dirty="0">
                <a:latin typeface="Montserrat"/>
                <a:ea typeface="Montserrat"/>
                <a:cs typeface="Montserrat"/>
                <a:sym typeface="Montserrat"/>
              </a:rPr>
              <a:t> + Boosterpack-EDUMMKll</a:t>
            </a:r>
            <a:endParaRPr sz="1200" dirty="0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</a:pPr>
            <a:r>
              <a:rPr lang="it" sz="1200" b="1" dirty="0">
                <a:latin typeface="Montserrat"/>
                <a:ea typeface="Montserrat"/>
                <a:cs typeface="Montserrat"/>
                <a:sym typeface="Montserrat"/>
              </a:rPr>
              <a:t>ESP32</a:t>
            </a:r>
            <a:endParaRPr sz="1200" b="1" dirty="0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</a:pPr>
            <a:r>
              <a:rPr lang="it" sz="1200" dirty="0">
                <a:latin typeface="Montserrat"/>
                <a:ea typeface="Montserrat"/>
                <a:cs typeface="Montserrat"/>
                <a:sym typeface="Montserrat"/>
              </a:rPr>
              <a:t>Moisture sensor</a:t>
            </a:r>
            <a:endParaRPr sz="1200" dirty="0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</a:pPr>
            <a:r>
              <a:rPr lang="it" sz="1200" dirty="0">
                <a:latin typeface="Montserrat"/>
                <a:ea typeface="Montserrat"/>
                <a:cs typeface="Montserrat"/>
                <a:sym typeface="Montserrat"/>
              </a:rPr>
              <a:t>Relay</a:t>
            </a:r>
            <a:endParaRPr sz="1200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48" name="Google Shape;248;p19"/>
          <p:cNvPicPr preferRelativeResize="0"/>
          <p:nvPr/>
        </p:nvPicPr>
        <p:blipFill rotWithShape="1">
          <a:blip r:embed="rId3">
            <a:alphaModFix/>
          </a:blip>
          <a:srcRect l="23084" t="19417" r="26136" b="18524"/>
          <a:stretch/>
        </p:blipFill>
        <p:spPr>
          <a:xfrm>
            <a:off x="3036725" y="1622100"/>
            <a:ext cx="3070560" cy="2108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Software architecture</a:t>
            </a:r>
            <a:endParaRPr/>
          </a:p>
        </p:txBody>
      </p:sp>
      <p:pic>
        <p:nvPicPr>
          <p:cNvPr id="254" name="Google Shape;25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975" y="1239400"/>
            <a:ext cx="8904049" cy="3548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05838" y="3256225"/>
            <a:ext cx="4732326" cy="1780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1"/>
          <p:cNvSpPr txBox="1">
            <a:spLocks noGrp="1"/>
          </p:cNvSpPr>
          <p:nvPr>
            <p:ph type="title" idx="2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2200"/>
              <a:t>Problems, problems</a:t>
            </a:r>
            <a:endParaRPr sz="1000"/>
          </a:p>
        </p:txBody>
      </p:sp>
      <p:sp>
        <p:nvSpPr>
          <p:cNvPr id="261" name="Google Shape;261;p21"/>
          <p:cNvSpPr txBox="1">
            <a:spLocks noGrp="1"/>
          </p:cNvSpPr>
          <p:nvPr>
            <p:ph type="title"/>
          </p:nvPr>
        </p:nvSpPr>
        <p:spPr>
          <a:xfrm>
            <a:off x="0" y="1924850"/>
            <a:ext cx="2831700" cy="17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it" sz="1200"/>
              <a:t>Serial communication</a:t>
            </a:r>
            <a:br>
              <a:rPr lang="it" sz="1200"/>
            </a:br>
            <a:endParaRPr sz="1200"/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it" sz="1200"/>
              <a:t>Moisture mapping</a:t>
            </a:r>
            <a:br>
              <a:rPr lang="it" sz="1200"/>
            </a:br>
            <a:endParaRPr sz="1200"/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it" sz="1200"/>
              <a:t>Interactive menu display</a:t>
            </a:r>
            <a:endParaRPr sz="1200"/>
          </a:p>
        </p:txBody>
      </p:sp>
      <p:sp>
        <p:nvSpPr>
          <p:cNvPr id="262" name="Google Shape;262;p21"/>
          <p:cNvSpPr txBox="1">
            <a:spLocks noGrp="1"/>
          </p:cNvSpPr>
          <p:nvPr>
            <p:ph type="body" idx="1"/>
          </p:nvPr>
        </p:nvSpPr>
        <p:spPr>
          <a:xfrm>
            <a:off x="6451275" y="1727600"/>
            <a:ext cx="2304900" cy="219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Char char="●"/>
            </a:pPr>
            <a:r>
              <a:rPr lang="it">
                <a:latin typeface="Montserrat"/>
                <a:ea typeface="Montserrat"/>
                <a:cs typeface="Montserrat"/>
                <a:sym typeface="Montserrat"/>
              </a:rPr>
              <a:t>Separate testing of the software components on host machine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Char char="●"/>
            </a:pPr>
            <a:r>
              <a:rPr lang="it">
                <a:latin typeface="Montserrat"/>
                <a:ea typeface="Montserrat"/>
                <a:cs typeface="Montserrat"/>
                <a:sym typeface="Montserrat"/>
              </a:rPr>
              <a:t>Sensors mapping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Char char="●"/>
            </a:pPr>
            <a:r>
              <a:rPr lang="it">
                <a:latin typeface="Montserrat"/>
                <a:ea typeface="Montserrat"/>
                <a:cs typeface="Montserrat"/>
                <a:sym typeface="Montserrat"/>
              </a:rPr>
              <a:t>Code integration of the different modules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Char char="●"/>
            </a:pPr>
            <a:r>
              <a:rPr lang="it">
                <a:latin typeface="Montserrat"/>
                <a:ea typeface="Montserrat"/>
                <a:cs typeface="Montserrat"/>
                <a:sym typeface="Montserrat"/>
              </a:rPr>
              <a:t>Final testing on the target machine with all sensors connected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3" name="Google Shape;263;p21"/>
          <p:cNvSpPr txBox="1"/>
          <p:nvPr/>
        </p:nvSpPr>
        <p:spPr>
          <a:xfrm>
            <a:off x="6451275" y="453350"/>
            <a:ext cx="21120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2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Testing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64" name="Google Shape;26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1750" y="1664463"/>
            <a:ext cx="3480499" cy="23180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2"/>
          <p:cNvSpPr txBox="1">
            <a:spLocks noGrp="1"/>
          </p:cNvSpPr>
          <p:nvPr>
            <p:ph type="title"/>
          </p:nvPr>
        </p:nvSpPr>
        <p:spPr>
          <a:xfrm>
            <a:off x="1220850" y="362100"/>
            <a:ext cx="5620200" cy="69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Conclusions and Future Work</a:t>
            </a:r>
            <a:endParaRPr/>
          </a:p>
        </p:txBody>
      </p:sp>
      <p:sp>
        <p:nvSpPr>
          <p:cNvPr id="270" name="Google Shape;270;p22"/>
          <p:cNvSpPr txBox="1">
            <a:spLocks noGrp="1"/>
          </p:cNvSpPr>
          <p:nvPr>
            <p:ph type="body" idx="1"/>
          </p:nvPr>
        </p:nvSpPr>
        <p:spPr>
          <a:xfrm>
            <a:off x="1313925" y="1705400"/>
            <a:ext cx="3063300" cy="9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it" sz="1600">
                <a:latin typeface="Arial"/>
                <a:ea typeface="Arial"/>
                <a:cs typeface="Arial"/>
                <a:sym typeface="Arial"/>
              </a:rPr>
              <a:t>Some custom routine for improve automatic irrigation</a:t>
            </a:r>
            <a:endParaRPr sz="1600"/>
          </a:p>
        </p:txBody>
      </p:sp>
      <p:pic>
        <p:nvPicPr>
          <p:cNvPr id="271" name="Google Shape;271;p22"/>
          <p:cNvPicPr preferRelativeResize="0"/>
          <p:nvPr/>
        </p:nvPicPr>
        <p:blipFill rotWithShape="1">
          <a:blip r:embed="rId3">
            <a:alphaModFix/>
          </a:blip>
          <a:srcRect l="32001" t="15104" r="31542" b="12588"/>
          <a:stretch/>
        </p:blipFill>
        <p:spPr>
          <a:xfrm>
            <a:off x="202775" y="1605800"/>
            <a:ext cx="1225073" cy="116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83225" y="1889275"/>
            <a:ext cx="1364950" cy="1364950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22"/>
          <p:cNvSpPr txBox="1"/>
          <p:nvPr/>
        </p:nvSpPr>
        <p:spPr>
          <a:xfrm>
            <a:off x="5311725" y="1986900"/>
            <a:ext cx="2071500" cy="11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600">
                <a:solidFill>
                  <a:schemeClr val="lt1"/>
                </a:solidFill>
              </a:rPr>
              <a:t>Adding plant information to improve system flexibility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74" name="Google Shape;274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01674" y="3326800"/>
            <a:ext cx="1651332" cy="1169700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2"/>
          <p:cNvSpPr txBox="1"/>
          <p:nvPr/>
        </p:nvSpPr>
        <p:spPr>
          <a:xfrm>
            <a:off x="4217375" y="3449950"/>
            <a:ext cx="1992000" cy="11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600">
                <a:solidFill>
                  <a:schemeClr val="lt1"/>
                </a:solidFill>
              </a:rPr>
              <a:t>Integration of the system in a larger and centralized Environment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167</Words>
  <Application>Microsoft Office PowerPoint</Application>
  <PresentationFormat>Presentazione su schermo (16:9)</PresentationFormat>
  <Paragraphs>34</Paragraphs>
  <Slides>6</Slides>
  <Notes>6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6</vt:i4>
      </vt:variant>
    </vt:vector>
  </HeadingPairs>
  <TitlesOfParts>
    <vt:vector size="10" baseType="lpstr">
      <vt:lpstr>Arial</vt:lpstr>
      <vt:lpstr>Montserrat</vt:lpstr>
      <vt:lpstr>Lato</vt:lpstr>
      <vt:lpstr>Focus</vt:lpstr>
      <vt:lpstr>Smart Irrigation System</vt:lpstr>
      <vt:lpstr>Problem Statement</vt:lpstr>
      <vt:lpstr>Working Scheme</vt:lpstr>
      <vt:lpstr>Software architecture</vt:lpstr>
      <vt:lpstr>Problems, problems</vt:lpstr>
      <vt:lpstr>Conclusions and Future Work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 Irrigation System</dc:title>
  <cp:lastModifiedBy>Lorenzo Dongili</cp:lastModifiedBy>
  <cp:revision>1</cp:revision>
  <dcterms:modified xsi:type="dcterms:W3CDTF">2023-02-22T16:51:54Z</dcterms:modified>
</cp:coreProperties>
</file>